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Book Antiqua" pitchFamily="18" charset="0"/>
      <p:regular r:id="rId12"/>
      <p:bold r:id="rId13"/>
      <p:italic r:id="rId14"/>
      <p:boldItalic r:id="rId15"/>
    </p:embeddedFont>
    <p:embeddedFont>
      <p:font typeface="Libre Franklin" charset="0"/>
      <p:regular r:id="rId16"/>
      <p:bold r:id="rId17"/>
      <p:italic r:id="rId18"/>
      <p:boldItalic r:id="rId19"/>
    </p:embeddedFont>
    <p:embeddedFont>
      <p:font typeface="Libre Franklin Medium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IslwsUro6rlcUexMJgmOiysqj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Subject Name &amp; Topic Name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GLOBAL INSTITUTE OF TECHNOLOGY JAIPUR</a:t>
            </a:r>
            <a:endParaRPr/>
          </a:p>
        </p:txBody>
      </p:sp>
      <p:sp>
        <p:nvSpPr>
          <p:cNvPr id="114" name="Google Shape;114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Sohan Gupta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90fb6ed1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890fb6ed1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890fb6ed18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949a3bf9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8949a3bf9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8949a3bf9a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1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1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9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19"/>
          <p:cNvSpPr txBox="1"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20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marL="2286000" lvl="4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marL="2286000" lvl="4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8" name="Google Shape;58;p22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24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  <a:defRPr sz="3200"/>
            </a:lvl1pPr>
            <a:lvl2pPr marL="914400" lvl="1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2pPr>
            <a:lvl3pPr marL="1371600" lvl="2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>
            <a:spLocks noGrp="1"/>
          </p:cNvSpPr>
          <p:nvPr>
            <p:ph type="pic" idx="2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Char char="?"/>
              <a:defRPr sz="1200"/>
            </a:lvl2pPr>
            <a:lvl3pPr marL="1371600" lvl="2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Char char="?"/>
              <a:defRPr sz="1000"/>
            </a:lvl3pPr>
            <a:lvl4pPr marL="1828800" lvl="3" indent="-268605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marL="2286000" lvl="4" indent="-262889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Char char="?"/>
              <a:defRPr sz="9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6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6" name="Google Shape;16;p16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16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/>
        </p:nvSpPr>
        <p:spPr>
          <a:xfrm>
            <a:off x="0" y="1066800"/>
            <a:ext cx="9144000" cy="100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175" tIns="42075" rIns="84175" bIns="42075" anchor="t" anchorCtr="0">
            <a:normAutofit/>
          </a:bodyPr>
          <a:lstStyle/>
          <a:p>
            <a:pPr marL="294674" marR="0" lvl="0" indent="-29467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5"/>
              <a:buFont typeface="Arial"/>
              <a:buNone/>
            </a:pPr>
            <a:r>
              <a:rPr lang="en-US" sz="3325" b="1" i="0" u="none" strike="noStrike" cap="none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</a:t>
            </a:r>
            <a:r>
              <a:rPr lang="en-US" sz="2400" b="1" i="0" u="none" strike="noStrike" cap="none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Department of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4674" marR="0" lvl="0" indent="-294674" algn="ctr" rtl="0">
              <a:lnSpc>
                <a:spcPct val="8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Computer Science &amp; Engineering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4674" marR="0" lvl="0" indent="-294674" algn="ctr" rtl="0">
              <a:lnSpc>
                <a:spcPct val="8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4975"/>
              <a:buFont typeface="Arial"/>
              <a:buNone/>
            </a:pPr>
            <a:endParaRPr sz="4975" b="0" i="0" u="none" strike="noStrike" cap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94674" marR="0" lvl="0" indent="-294674" algn="ctr" rtl="0">
              <a:lnSpc>
                <a:spcPct val="8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1375"/>
              <a:buFont typeface="Arial"/>
              <a:buNone/>
            </a:pPr>
            <a:endParaRPr sz="1375" b="0" i="0" u="none" strike="noStrike" cap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447800" y="152403"/>
            <a:ext cx="75438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294674" marR="0" lvl="0" indent="-29467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INSTITUTE OF TECHNOLOGY</a:t>
            </a:r>
            <a:endParaRPr sz="24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" descr="logo_globe_color-e15528841693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1"/>
            <a:ext cx="1042988" cy="10572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673894" y="2667000"/>
            <a:ext cx="831770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175" tIns="42075" rIns="84175" bIns="42075" anchor="t" anchorCtr="0">
            <a:normAutofit/>
          </a:bodyPr>
          <a:lstStyle/>
          <a:p>
            <a:pPr marL="294674" marR="0" lvl="0" indent="-29467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Subject Name with code: Data Structure &amp; Algorithms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4674" marR="0" lvl="0" indent="-294674" algn="ctr" rtl="0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94674" marR="0" lvl="0" indent="-294674" algn="ctr" rtl="0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Unit-</a:t>
            </a:r>
            <a:r>
              <a:rPr lang="en-US" sz="2400" b="1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4674" marR="0" lvl="0" indent="-294674" algn="ctr" rtl="0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94674" marR="0" lvl="0" indent="-294674" algn="ctr" rtl="0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B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902494" y="5181600"/>
            <a:ext cx="8012906" cy="19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175" tIns="42075" rIns="84175" bIns="42075" anchor="t" anchorCtr="0">
            <a:normAutofit/>
          </a:bodyPr>
          <a:lstStyle/>
          <a:p>
            <a:pPr marL="294674" marR="0" lvl="0" indent="-2946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</a:t>
            </a:r>
            <a:r>
              <a:rPr lang="en-US" sz="2400" b="1" i="0" u="none" strike="noStrike" cap="non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Presented by:  Mr. Sohan Lal Gupta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4674" marR="0" lvl="0" indent="-294674" algn="ctr" rtl="0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Assistant Professor, CSE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4674" marR="0" lvl="0" indent="-294674" algn="ctr" rtl="0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</a:t>
            </a:r>
            <a:endParaRPr sz="2800" b="0" i="0" u="none" strike="noStrike" cap="none">
              <a:solidFill>
                <a:srgbClr val="00B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94674" marR="0" lvl="0" indent="-294674" algn="ctr" rtl="0">
              <a:lnSpc>
                <a:spcPct val="100000"/>
              </a:lnSpc>
              <a:spcBef>
                <a:spcPts val="69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B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advTm="18736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endParaRPr/>
          </a:p>
          <a:p>
            <a:pPr marL="14859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/>
              <a:t>                  </a:t>
            </a:r>
            <a:endParaRPr/>
          </a:p>
          <a:p>
            <a:pPr marL="14859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/>
              <a:t>                              Lecture No. 1</a:t>
            </a:r>
            <a:endParaRPr/>
          </a:p>
        </p:txBody>
      </p:sp>
      <p:sp>
        <p:nvSpPr>
          <p:cNvPr id="106" name="Google Shape;106;p9"/>
          <p:cNvSpPr txBox="1"/>
          <p:nvPr/>
        </p:nvSpPr>
        <p:spPr>
          <a:xfrm>
            <a:off x="-1" y="1"/>
            <a:ext cx="427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GLOBAL INSTITUTE OF TECHNOLOGY JAIPUR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7" name="Google Shape;107;p9"/>
          <p:cNvSpPr txBox="1"/>
          <p:nvPr/>
        </p:nvSpPr>
        <p:spPr>
          <a:xfrm>
            <a:off x="4876799" y="0"/>
            <a:ext cx="276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 Structure &amp; Algorithms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" name="Google Shape;108;p9"/>
          <p:cNvSpPr txBox="1"/>
          <p:nvPr/>
        </p:nvSpPr>
        <p:spPr>
          <a:xfrm>
            <a:off x="7772400" y="0"/>
            <a:ext cx="137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" name="Google Shape;109;p9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3.1. Searching Techniques: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6868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❏"/>
            </a:pPr>
            <a:r>
              <a:rPr lang="en-US" sz="1800" dirty="0"/>
              <a:t>It is the algorithmic process of finding a particular item in a collection of items</a:t>
            </a:r>
            <a:endParaRPr sz="18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1800" dirty="0"/>
              <a:t>Searching is the process of finding a given value position in a list of values</a:t>
            </a:r>
            <a:endParaRPr sz="18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1800" dirty="0"/>
              <a:t>It decides whether a search key is present in the data or not. </a:t>
            </a:r>
            <a:endParaRPr sz="18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1800" dirty="0"/>
              <a:t>It can be done on internal data structure or on external data structure.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endParaRPr sz="2240"/>
          </a:p>
        </p:txBody>
      </p:sp>
      <p:grpSp>
        <p:nvGrpSpPr>
          <p:cNvPr id="118" name="Google Shape;118;p2"/>
          <p:cNvGrpSpPr/>
          <p:nvPr/>
        </p:nvGrpSpPr>
        <p:grpSpPr>
          <a:xfrm>
            <a:off x="0" y="153888"/>
            <a:ext cx="9144000" cy="307812"/>
            <a:chOff x="0" y="0"/>
            <a:chExt cx="9144000" cy="307812"/>
          </a:xfrm>
        </p:grpSpPr>
        <p:sp>
          <p:nvSpPr>
            <p:cNvPr id="119" name="Google Shape;119;p2"/>
            <p:cNvSpPr txBox="1"/>
            <p:nvPr/>
          </p:nvSpPr>
          <p:spPr>
            <a:xfrm>
              <a:off x="0" y="12"/>
              <a:ext cx="4422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4876799" y="0"/>
              <a:ext cx="2683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7916333" y="0"/>
              <a:ext cx="12276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2" name="Google Shape;122;p2"/>
          <p:cNvSpPr txBox="1"/>
          <p:nvPr/>
        </p:nvSpPr>
        <p:spPr>
          <a:xfrm>
            <a:off x="7636932" y="6400800"/>
            <a:ext cx="1507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304800" y="457201"/>
            <a:ext cx="8686800" cy="56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3.2 Types of Searching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8" name="Google Shape;128;p4"/>
          <p:cNvGrpSpPr/>
          <p:nvPr/>
        </p:nvGrpSpPr>
        <p:grpSpPr>
          <a:xfrm>
            <a:off x="-1" y="0"/>
            <a:ext cx="9144001" cy="307777"/>
            <a:chOff x="-1" y="0"/>
            <a:chExt cx="9144001" cy="307777"/>
          </a:xfrm>
        </p:grpSpPr>
        <p:sp>
          <p:nvSpPr>
            <p:cNvPr id="129" name="Google Shape;129;p4"/>
            <p:cNvSpPr txBox="1"/>
            <p:nvPr/>
          </p:nvSpPr>
          <p:spPr>
            <a:xfrm>
              <a:off x="-1" y="1"/>
              <a:ext cx="4275667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4876799" y="0"/>
              <a:ext cx="27601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7772400" y="0"/>
              <a:ext cx="1371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2" name="Google Shape;132;p4"/>
          <p:cNvSpPr txBox="1"/>
          <p:nvPr/>
        </p:nvSpPr>
        <p:spPr>
          <a:xfrm>
            <a:off x="7636932" y="6400800"/>
            <a:ext cx="1507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304800" y="1153551"/>
            <a:ext cx="8839200" cy="570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2000" dirty="0">
                <a:solidFill>
                  <a:srgbClr val="12121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12121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 dirty="0">
                <a:sym typeface="Arial"/>
              </a:rPr>
              <a:t>It can be done in following ways: </a:t>
            </a:r>
            <a:endParaRPr lang="en-US" sz="1800" dirty="0" smtClean="0">
              <a:sym typeface="Arial"/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 dirty="0" smtClean="0">
                <a:sym typeface="Arial"/>
              </a:rPr>
              <a:t>	1</a:t>
            </a:r>
            <a:r>
              <a:rPr lang="en-US" sz="1800" dirty="0">
                <a:sym typeface="Arial"/>
              </a:rPr>
              <a:t>. </a:t>
            </a:r>
            <a:r>
              <a:rPr lang="en-US" sz="1800" dirty="0" smtClean="0">
                <a:sym typeface="Arial"/>
              </a:rPr>
              <a:t>	Sequential </a:t>
            </a:r>
            <a:r>
              <a:rPr lang="en-US" sz="1800" dirty="0">
                <a:sym typeface="Arial"/>
              </a:rPr>
              <a:t>Search </a:t>
            </a:r>
            <a:endParaRPr lang="en-US" sz="1800" dirty="0" smtClean="0">
              <a:sym typeface="Arial"/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 dirty="0" smtClean="0">
                <a:sym typeface="Arial"/>
              </a:rPr>
              <a:t>	2.	 </a:t>
            </a:r>
            <a:r>
              <a:rPr lang="en-US" sz="1800" dirty="0">
                <a:sym typeface="Arial"/>
              </a:rPr>
              <a:t>Binary Search </a:t>
            </a:r>
            <a:endParaRPr lang="en-US" sz="1800" dirty="0" smtClean="0">
              <a:sym typeface="Arial"/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endParaRPr sz="2000">
              <a:solidFill>
                <a:srgbClr val="12121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body" idx="1"/>
          </p:nvPr>
        </p:nvSpPr>
        <p:spPr>
          <a:xfrm>
            <a:off x="304800" y="484881"/>
            <a:ext cx="8686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</a:pPr>
            <a:r>
              <a:rPr lang="en-US" sz="24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3.2.1. Sequential Search</a:t>
            </a:r>
            <a:endParaRPr sz="2400">
              <a:solidFill>
                <a:schemeClr val="dk1"/>
              </a:solidFill>
              <a:highlight>
                <a:srgbClr val="F9FAF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5"/>
          <p:cNvGrpSpPr/>
          <p:nvPr/>
        </p:nvGrpSpPr>
        <p:grpSpPr>
          <a:xfrm>
            <a:off x="-1" y="0"/>
            <a:ext cx="9144001" cy="307777"/>
            <a:chOff x="-1" y="0"/>
            <a:chExt cx="9144001" cy="307777"/>
          </a:xfrm>
        </p:grpSpPr>
        <p:sp>
          <p:nvSpPr>
            <p:cNvPr id="140" name="Google Shape;140;p5"/>
            <p:cNvSpPr txBox="1"/>
            <p:nvPr/>
          </p:nvSpPr>
          <p:spPr>
            <a:xfrm>
              <a:off x="-1" y="1"/>
              <a:ext cx="4275667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4876799" y="0"/>
              <a:ext cx="27601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7772400" y="0"/>
              <a:ext cx="1371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43" name="Google Shape;143;p5"/>
          <p:cNvSpPr txBox="1"/>
          <p:nvPr/>
        </p:nvSpPr>
        <p:spPr>
          <a:xfrm>
            <a:off x="7636932" y="6400800"/>
            <a:ext cx="1507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304800" y="1146711"/>
            <a:ext cx="8686800" cy="5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21213"/>
              </a:buClr>
              <a:buSzPts val="1800"/>
              <a:buFont typeface="Times New Roman"/>
              <a:buChar char="❏"/>
            </a:pP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Sequential search is also called as Linear Search.  </a:t>
            </a:r>
            <a:endParaRPr sz="1800">
              <a:solidFill>
                <a:srgbClr val="1212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3"/>
              </a:buClr>
              <a:buSzPts val="1800"/>
              <a:buFont typeface="Times New Roman"/>
              <a:buChar char="❏"/>
            </a:pP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Sequential search starts at the beginning of the list and checks every element of the list.</a:t>
            </a:r>
            <a:endParaRPr sz="1800">
              <a:solidFill>
                <a:srgbClr val="1212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3"/>
              </a:buClr>
              <a:buSzPts val="1800"/>
              <a:buFont typeface="Times New Roman"/>
              <a:buChar char="❏"/>
            </a:pP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basic and simple search algorithm.  </a:t>
            </a:r>
            <a:endParaRPr sz="1800">
              <a:solidFill>
                <a:srgbClr val="1212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3"/>
              </a:buClr>
              <a:buSzPts val="1800"/>
              <a:buFont typeface="Times New Roman"/>
              <a:buChar char="❏"/>
            </a:pP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Sequential search compares the element with all the other elements given in the list. If the element is matched, it returns the value index, else it returns - 1.</a:t>
            </a:r>
            <a:endParaRPr sz="1350">
              <a:solidFill>
                <a:schemeClr val="dk1"/>
              </a:solidFill>
              <a:highlight>
                <a:srgbClr val="F9FAF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327" y="4209818"/>
            <a:ext cx="359092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304800" y="1209821"/>
            <a:ext cx="8686800" cy="564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4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following code snippet shows the sequential search operation: </a:t>
            </a:r>
            <a:endParaRPr sz="2400">
              <a:solidFill>
                <a:srgbClr val="1212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lang="en-US" sz="1800" dirty="0" err="1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searchValue</a:t>
            </a: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(value, target) </a:t>
            </a:r>
            <a:endParaRPr sz="1800">
              <a:solidFill>
                <a:srgbClr val="1212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endParaRPr sz="1800">
              <a:solidFill>
                <a:srgbClr val="1212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(</a:t>
            </a:r>
            <a:r>
              <a:rPr lang="en-US" sz="1800" dirty="0" err="1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</a:t>
            </a: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0; </a:t>
            </a:r>
            <a:r>
              <a:rPr lang="en-US" sz="1800" dirty="0" err="1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&lt; </a:t>
            </a:r>
            <a:r>
              <a:rPr lang="en-US" sz="1800" dirty="0" err="1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value.length</a:t>
            </a: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1800" dirty="0" err="1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++) </a:t>
            </a:r>
            <a:endParaRPr sz="1800">
              <a:solidFill>
                <a:srgbClr val="1212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 if (value[</a:t>
            </a:r>
            <a:r>
              <a:rPr lang="en-US" sz="1800" dirty="0" err="1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== target)</a:t>
            </a:r>
            <a:endParaRPr sz="1800">
              <a:solidFill>
                <a:srgbClr val="1212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{</a:t>
            </a:r>
            <a:endParaRPr sz="1800">
              <a:solidFill>
                <a:srgbClr val="1212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return </a:t>
            </a:r>
            <a:r>
              <a:rPr lang="en-US" sz="1800" dirty="0" err="1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1800">
              <a:solidFill>
                <a:srgbClr val="1212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sz="1800">
              <a:solidFill>
                <a:srgbClr val="1212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}</a:t>
            </a:r>
            <a:endParaRPr sz="1800">
              <a:solidFill>
                <a:srgbClr val="1212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return -1;</a:t>
            </a:r>
            <a:endParaRPr sz="1800">
              <a:solidFill>
                <a:srgbClr val="1212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900" dirty="0">
                <a:solidFill>
                  <a:srgbClr val="1212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}</a:t>
            </a:r>
            <a:endParaRPr sz="2450">
              <a:solidFill>
                <a:schemeClr val="dk1"/>
              </a:solidFill>
              <a:highlight>
                <a:srgbClr val="F9FAF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7"/>
          <p:cNvGrpSpPr/>
          <p:nvPr/>
        </p:nvGrpSpPr>
        <p:grpSpPr>
          <a:xfrm>
            <a:off x="-1" y="0"/>
            <a:ext cx="9144001" cy="307801"/>
            <a:chOff x="-1" y="0"/>
            <a:chExt cx="9144001" cy="307801"/>
          </a:xfrm>
        </p:grpSpPr>
        <p:sp>
          <p:nvSpPr>
            <p:cNvPr id="152" name="Google Shape;152;p7"/>
            <p:cNvSpPr txBox="1"/>
            <p:nvPr/>
          </p:nvSpPr>
          <p:spPr>
            <a:xfrm>
              <a:off x="-1" y="1"/>
              <a:ext cx="4275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TECHNOLOGY JAIPUR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" name="Google Shape;153;p7"/>
            <p:cNvSpPr txBox="1"/>
            <p:nvPr/>
          </p:nvSpPr>
          <p:spPr>
            <a:xfrm>
              <a:off x="4876799" y="0"/>
              <a:ext cx="2760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" name="Google Shape;154;p7"/>
            <p:cNvSpPr txBox="1"/>
            <p:nvPr/>
          </p:nvSpPr>
          <p:spPr>
            <a:xfrm>
              <a:off x="7772400" y="0"/>
              <a:ext cx="1371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5" name="Google Shape;155;p7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90fb6ed18_0_25"/>
          <p:cNvSpPr txBox="1">
            <a:spLocks noGrp="1"/>
          </p:cNvSpPr>
          <p:nvPr>
            <p:ph type="body" idx="1"/>
          </p:nvPr>
        </p:nvSpPr>
        <p:spPr>
          <a:xfrm>
            <a:off x="457200" y="484901"/>
            <a:ext cx="86868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lang="en-US" sz="2400" dirty="0"/>
              <a:t>3.2.2. Binary Search</a:t>
            </a:r>
            <a:endParaRPr sz="2400"/>
          </a:p>
        </p:txBody>
      </p:sp>
      <p:sp>
        <p:nvSpPr>
          <p:cNvPr id="162" name="Google Shape;162;g890fb6ed18_0_25"/>
          <p:cNvSpPr txBox="1">
            <a:spLocks noGrp="1"/>
          </p:cNvSpPr>
          <p:nvPr>
            <p:ph type="body" idx="1"/>
          </p:nvPr>
        </p:nvSpPr>
        <p:spPr>
          <a:xfrm>
            <a:off x="152400" y="1289225"/>
            <a:ext cx="8991600" cy="55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❏"/>
            </a:pPr>
            <a:r>
              <a:rPr lang="en-US" sz="2000" dirty="0"/>
              <a:t>Binary Search is used for searching an element in a sorted array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 dirty="0"/>
              <a:t>It is a fast search algorithm with run-time complexity of O(log n)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 dirty="0"/>
              <a:t>Binary search works on the principle of divide and conquer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 dirty="0"/>
              <a:t>This searching technique looks for a particular element by comparing the middle most element of the collection.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 dirty="0"/>
              <a:t>It is useful when there are large number of elements in an array.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 dirty="0"/>
              <a:t>First, we shall determine half of the array by using this formula − mid = low + (high - low) / 2 </a:t>
            </a:r>
            <a:endParaRPr sz="2000"/>
          </a:p>
        </p:txBody>
      </p:sp>
      <p:pic>
        <p:nvPicPr>
          <p:cNvPr id="163" name="Google Shape;163;g890fb6ed18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999" y="5638039"/>
            <a:ext cx="40870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890fb6ed18_0_25"/>
          <p:cNvSpPr txBox="1"/>
          <p:nvPr/>
        </p:nvSpPr>
        <p:spPr>
          <a:xfrm>
            <a:off x="-1" y="1"/>
            <a:ext cx="427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GLOBAL INSTITUTE OF TECHNOLOGY JAIPUR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5" name="Google Shape;165;g890fb6ed18_0_25"/>
          <p:cNvSpPr txBox="1"/>
          <p:nvPr/>
        </p:nvSpPr>
        <p:spPr>
          <a:xfrm>
            <a:off x="4876799" y="0"/>
            <a:ext cx="276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 Structure &amp; Algorithms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" name="Google Shape;166;g890fb6ed18_0_25"/>
          <p:cNvSpPr txBox="1"/>
          <p:nvPr/>
        </p:nvSpPr>
        <p:spPr>
          <a:xfrm>
            <a:off x="7772400" y="0"/>
            <a:ext cx="137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7" name="Google Shape;167;g890fb6ed18_0_25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949a3bf9a_0_20"/>
          <p:cNvSpPr txBox="1"/>
          <p:nvPr/>
        </p:nvSpPr>
        <p:spPr>
          <a:xfrm>
            <a:off x="0" y="626700"/>
            <a:ext cx="91440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Example</a:t>
            </a:r>
            <a:endParaRPr sz="2000"/>
          </a:p>
        </p:txBody>
      </p:sp>
      <p:sp>
        <p:nvSpPr>
          <p:cNvPr id="174" name="Google Shape;174;g8949a3bf9a_0_20"/>
          <p:cNvSpPr txBox="1"/>
          <p:nvPr/>
        </p:nvSpPr>
        <p:spPr>
          <a:xfrm>
            <a:off x="152400" y="1073725"/>
            <a:ext cx="9144000" cy="57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For example, if searching an element 25 in the 7-element array, following figure shows how binary search works:</a:t>
            </a:r>
            <a:endParaRPr sz="1800"/>
          </a:p>
        </p:txBody>
      </p:sp>
      <p:pic>
        <p:nvPicPr>
          <p:cNvPr id="175" name="Google Shape;175;g8949a3bf9a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628" y="2394797"/>
            <a:ext cx="5291475" cy="383031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8949a3bf9a_0_20"/>
          <p:cNvSpPr txBox="1"/>
          <p:nvPr/>
        </p:nvSpPr>
        <p:spPr>
          <a:xfrm>
            <a:off x="-1" y="1"/>
            <a:ext cx="427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GLOBAL INSTITUTE OF TECHNOLOGY JAIPUR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" name="Google Shape;177;g8949a3bf9a_0_20"/>
          <p:cNvSpPr txBox="1"/>
          <p:nvPr/>
        </p:nvSpPr>
        <p:spPr>
          <a:xfrm>
            <a:off x="4876799" y="0"/>
            <a:ext cx="276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 Structure &amp; Algorithms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8" name="Google Shape;178;g8949a3bf9a_0_20"/>
          <p:cNvSpPr txBox="1"/>
          <p:nvPr/>
        </p:nvSpPr>
        <p:spPr>
          <a:xfrm>
            <a:off x="7772400" y="0"/>
            <a:ext cx="137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CSE/ III Sem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g8949a3bf9a_0_20"/>
          <p:cNvSpPr txBox="1"/>
          <p:nvPr/>
        </p:nvSpPr>
        <p:spPr>
          <a:xfrm>
            <a:off x="7636932" y="6400800"/>
            <a:ext cx="150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86800" cy="486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6000" b="1"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200"/>
              <a:buNone/>
            </a:pPr>
            <a:r>
              <a:rPr lang="en-US" sz="6000" b="1">
                <a:solidFill>
                  <a:srgbClr val="00B050"/>
                </a:solidFill>
              </a:rPr>
              <a:t>Thank You… .</a:t>
            </a: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838200" y="2967335"/>
            <a:ext cx="77724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rgbClr val="803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rgbClr val="803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803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Any Quries ? </a:t>
            </a:r>
            <a:endParaRPr sz="5400" b="1" i="0" u="none" strike="noStrike" cap="none">
              <a:solidFill>
                <a:srgbClr val="803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86" name="Google Shape;186;p15"/>
          <p:cNvGrpSpPr/>
          <p:nvPr/>
        </p:nvGrpSpPr>
        <p:grpSpPr>
          <a:xfrm>
            <a:off x="-1" y="0"/>
            <a:ext cx="9144001" cy="307777"/>
            <a:chOff x="-1" y="0"/>
            <a:chExt cx="9144001" cy="307777"/>
          </a:xfrm>
        </p:grpSpPr>
        <p:sp>
          <p:nvSpPr>
            <p:cNvPr id="187" name="Google Shape;187;p15"/>
            <p:cNvSpPr txBox="1"/>
            <p:nvPr/>
          </p:nvSpPr>
          <p:spPr>
            <a:xfrm>
              <a:off x="-1" y="1"/>
              <a:ext cx="4275667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GLOBAL INSTITUTE OF TECHNOLGY JAIPUR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" name="Google Shape;188;p15"/>
            <p:cNvSpPr txBox="1"/>
            <p:nvPr/>
          </p:nvSpPr>
          <p:spPr>
            <a:xfrm>
              <a:off x="4876799" y="0"/>
              <a:ext cx="27601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Structure &amp; Algorithms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7772400" y="0"/>
              <a:ext cx="1371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CSE/ III Sem</a:t>
              </a:r>
              <a:endPara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0" name="Google Shape;190;p15"/>
          <p:cNvSpPr txBox="1"/>
          <p:nvPr/>
        </p:nvSpPr>
        <p:spPr>
          <a:xfrm>
            <a:off x="7636932" y="6400800"/>
            <a:ext cx="15070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Sohan Gupta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PresentationFormat>On-screen Show (4:3)</PresentationFormat>
  <Paragraphs>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Libre Franklin</vt:lpstr>
      <vt:lpstr>Times New Roman</vt:lpstr>
      <vt:lpstr>Noto Sans Symbols</vt:lpstr>
      <vt:lpstr>Libre Franklin Medium</vt:lpstr>
      <vt:lpstr>Calibri</vt:lpstr>
      <vt:lpstr>Trek</vt:lpstr>
      <vt:lpstr>Slide 1</vt:lpstr>
      <vt:lpstr>Slide 2</vt:lpstr>
      <vt:lpstr>3.1. Searching Techniques:</vt:lpstr>
      <vt:lpstr>3.2 Types of Searching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git</dc:creator>
  <cp:lastModifiedBy>git</cp:lastModifiedBy>
  <cp:revision>1</cp:revision>
  <dcterms:created xsi:type="dcterms:W3CDTF">2006-08-16T00:00:00Z</dcterms:created>
  <dcterms:modified xsi:type="dcterms:W3CDTF">2020-06-23T05:11:21Z</dcterms:modified>
</cp:coreProperties>
</file>